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62" r:id="rId2"/>
    <p:sldId id="261" r:id="rId3"/>
    <p:sldId id="257" r:id="rId4"/>
    <p:sldId id="263" r:id="rId5"/>
    <p:sldId id="264" r:id="rId6"/>
    <p:sldId id="266" r:id="rId7"/>
    <p:sldId id="267" r:id="rId8"/>
    <p:sldId id="258" r:id="rId9"/>
    <p:sldId id="268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8C740"/>
    <a:srgbClr val="AF0066"/>
    <a:srgbClr val="6FCAF0"/>
    <a:srgbClr val="FF7777"/>
    <a:srgbClr val="66FF99"/>
    <a:srgbClr val="6699FF"/>
    <a:srgbClr val="FF99FF"/>
    <a:srgbClr val="00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9BA7DB-2E62-437D-880E-E33B408BB7FC}" type="datetimeFigureOut">
              <a:rPr lang="en-GB" smtClean="0"/>
              <a:t>03/04/2017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D6CE84-D9BE-4A82-B146-C5F44B434A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39980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03/04/2017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Afroza Nasreen Sultana 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6F22B-7193-474D-8283-30B426CFF6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4799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03/04/2017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Afroza Nasreen Sultana 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6F22B-7193-474D-8283-30B426CFF6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76297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03/04/2017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Afroza Nasreen Sultana 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6F22B-7193-474D-8283-30B426CFF6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4855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03/04/2017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Afroza Nasreen Sultana 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6F22B-7193-474D-8283-30B426CFF6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58832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03/04/2017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Afroza Nasreen Sultana 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6F22B-7193-474D-8283-30B426CFF6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68290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03/04/2017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Afroza Nasreen Sultana 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6F22B-7193-474D-8283-30B426CFF6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2590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03/04/2017</a:t>
            </a:r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Afroza Nasreen Sultana </a:t>
            </a:r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6F22B-7193-474D-8283-30B426CFF6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02303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03/04/2017</a:t>
            </a: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Afroza Nasreen Sultana 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6F22B-7193-474D-8283-30B426CFF6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40284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03/04/2017</a:t>
            </a:r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Afroza Nasreen Sultana 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6F22B-7193-474D-8283-30B426CFF6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74605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03/04/2017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Afroza Nasreen Sultana 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6F22B-7193-474D-8283-30B426CFF6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37349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03/04/2017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Afroza Nasreen Sultana 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6F22B-7193-474D-8283-30B426CFF6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75681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smtClean="0"/>
              <a:t>03/04/2017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Afroza Nasreen Sultana 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১</a:t>
            </a:r>
            <a:endParaRPr lang="en-GB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726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0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03/04/2017</a:t>
            </a:r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Afroza Nasreen Sultana 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6F22B-7193-474D-8283-30B426CFF6DE}" type="slidenum">
              <a:rPr lang="en-GB" smtClean="0"/>
              <a:t>1</a:t>
            </a:fld>
            <a:endParaRPr lang="en-GB"/>
          </a:p>
        </p:txBody>
      </p:sp>
      <p:sp>
        <p:nvSpPr>
          <p:cNvPr id="6" name="Rectangle 5"/>
          <p:cNvSpPr/>
          <p:nvPr/>
        </p:nvSpPr>
        <p:spPr>
          <a:xfrm>
            <a:off x="3874827" y="1960224"/>
            <a:ext cx="3508612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13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স্বাগত </a:t>
            </a:r>
            <a:r>
              <a:rPr lang="bn-BD" sz="8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GB" sz="8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110699" y="122833"/>
            <a:ext cx="1824560" cy="6324216"/>
            <a:chOff x="110699" y="122833"/>
            <a:chExt cx="1824560" cy="6324216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066" b="14078"/>
            <a:stretch/>
          </p:blipFill>
          <p:spPr>
            <a:xfrm rot="5400000">
              <a:off x="-510308" y="839374"/>
              <a:ext cx="3162108" cy="1729026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066" b="14078"/>
            <a:stretch/>
          </p:blipFill>
          <p:spPr>
            <a:xfrm rot="16200000">
              <a:off x="-605842" y="4001482"/>
              <a:ext cx="3162108" cy="172902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07602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03/04/2017</a:t>
            </a:r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Afroza Nasreen Sultana 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6F22B-7193-474D-8283-30B426CFF6DE}" type="slidenum">
              <a:rPr lang="en-GB" smtClean="0"/>
              <a:t>10</a:t>
            </a:fld>
            <a:endParaRPr lang="en-GB"/>
          </a:p>
        </p:txBody>
      </p:sp>
      <p:sp>
        <p:nvSpPr>
          <p:cNvPr id="6" name="TextBox 5"/>
          <p:cNvSpPr txBox="1"/>
          <p:nvPr/>
        </p:nvSpPr>
        <p:spPr>
          <a:xfrm>
            <a:off x="5007592" y="2341204"/>
            <a:ext cx="442301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ধন্যবাদ</a:t>
            </a:r>
            <a:r>
              <a:rPr lang="en-US" sz="13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GB" sz="13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2979196" y="290356"/>
            <a:ext cx="1059404" cy="6067384"/>
            <a:chOff x="1669010" y="125730"/>
            <a:chExt cx="1059404" cy="6067384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336" b="97987" l="17026" r="8081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567" r="16092"/>
            <a:stretch/>
          </p:blipFill>
          <p:spPr>
            <a:xfrm>
              <a:off x="1691186" y="125730"/>
              <a:ext cx="1037228" cy="1004134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336" b="97987" l="17026" r="8081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567" r="16092"/>
            <a:stretch/>
          </p:blipFill>
          <p:spPr>
            <a:xfrm>
              <a:off x="1669010" y="1172444"/>
              <a:ext cx="1037228" cy="1004134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336" b="97987" l="17026" r="8081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567" r="16092"/>
            <a:stretch/>
          </p:blipFill>
          <p:spPr>
            <a:xfrm>
              <a:off x="1681520" y="2176578"/>
              <a:ext cx="1037228" cy="1004134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336" b="97987" l="17026" r="8081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567" r="16092"/>
            <a:stretch/>
          </p:blipFill>
          <p:spPr>
            <a:xfrm>
              <a:off x="1681520" y="3180712"/>
              <a:ext cx="1037228" cy="1004134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336" b="97987" l="17026" r="8081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567" r="16092"/>
            <a:stretch/>
          </p:blipFill>
          <p:spPr>
            <a:xfrm>
              <a:off x="1681520" y="4184846"/>
              <a:ext cx="1037228" cy="1004134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336" b="97987" l="17026" r="8081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567" r="16092"/>
            <a:stretch/>
          </p:blipFill>
          <p:spPr>
            <a:xfrm>
              <a:off x="1681520" y="5188980"/>
              <a:ext cx="1037228" cy="100413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50862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03/04/2017</a:t>
            </a:r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Afroza Nasreen Sultana 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6F22B-7193-474D-8283-30B426CFF6DE}" type="slidenum">
              <a:rPr lang="en-GB" smtClean="0"/>
              <a:t>2</a:t>
            </a:fld>
            <a:endParaRPr lang="en-GB"/>
          </a:p>
        </p:txBody>
      </p:sp>
      <p:grpSp>
        <p:nvGrpSpPr>
          <p:cNvPr id="12" name="Group 11"/>
          <p:cNvGrpSpPr/>
          <p:nvPr/>
        </p:nvGrpSpPr>
        <p:grpSpPr>
          <a:xfrm>
            <a:off x="1337481" y="552655"/>
            <a:ext cx="9666867" cy="5943600"/>
            <a:chOff x="2785397" y="735217"/>
            <a:chExt cx="7848600" cy="5943600"/>
          </a:xfrm>
        </p:grpSpPr>
        <p:sp>
          <p:nvSpPr>
            <p:cNvPr id="5" name="Horizontal Scroll 4"/>
            <p:cNvSpPr/>
            <p:nvPr/>
          </p:nvSpPr>
          <p:spPr>
            <a:xfrm>
              <a:off x="2785397" y="735217"/>
              <a:ext cx="7848600" cy="5943600"/>
            </a:xfrm>
            <a:prstGeom prst="horizontalScroll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lin ang="5400000" scaled="1"/>
              <a:tileRect/>
            </a:gradFill>
            <a:ln w="38100">
              <a:solidFill>
                <a:srgbClr val="92D050"/>
              </a:solidFill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b="1" dirty="0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endParaRPr>
            </a:p>
            <a:p>
              <a:pPr algn="ctr"/>
              <a:endParaRPr lang="en-US" dirty="0"/>
            </a:p>
          </p:txBody>
        </p:sp>
        <p:cxnSp>
          <p:nvCxnSpPr>
            <p:cNvPr id="6" name="Straight Connector 5"/>
            <p:cNvCxnSpPr/>
            <p:nvPr/>
          </p:nvCxnSpPr>
          <p:spPr>
            <a:xfrm rot="5400000">
              <a:off x="5185698" y="3421039"/>
              <a:ext cx="2743200" cy="1588"/>
            </a:xfrm>
            <a:prstGeom prst="line">
              <a:avLst/>
            </a:prstGeom>
            <a:ln w="381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 rot="5400000">
              <a:off x="5834192" y="3382145"/>
              <a:ext cx="1752600" cy="1588"/>
            </a:xfrm>
            <a:prstGeom prst="line">
              <a:avLst/>
            </a:prstGeom>
            <a:ln w="381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 rot="5400000">
              <a:off x="5643692" y="3344839"/>
              <a:ext cx="1523206" cy="794"/>
            </a:xfrm>
            <a:prstGeom prst="line">
              <a:avLst/>
            </a:prstGeom>
            <a:ln w="381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8"/>
            <p:cNvSpPr txBox="1"/>
            <p:nvPr/>
          </p:nvSpPr>
          <p:spPr>
            <a:xfrm>
              <a:off x="3822642" y="2513891"/>
              <a:ext cx="2286000" cy="1815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 smtClean="0">
                  <a:latin typeface="NikoshBAN" pitchFamily="2" charset="0"/>
                  <a:cs typeface="NikoshBAN" pitchFamily="2" charset="0"/>
                </a:rPr>
                <a:t>অষ্টম</a:t>
              </a:r>
              <a:r>
                <a:rPr lang="bn-BD" sz="2800" dirty="0" smtClean="0">
                  <a:latin typeface="NikoshBAN" pitchFamily="2" charset="0"/>
                  <a:cs typeface="NikoshBAN" pitchFamily="2" charset="0"/>
                </a:rPr>
                <a:t> শ্রে</a:t>
              </a:r>
              <a:r>
                <a:rPr lang="bn-IN" sz="2800" dirty="0" smtClean="0">
                  <a:latin typeface="NikoshBAN" pitchFamily="2" charset="0"/>
                  <a:cs typeface="NikoshBAN" pitchFamily="2" charset="0"/>
                </a:rPr>
                <a:t>ণি </a:t>
              </a:r>
              <a:r>
                <a:rPr lang="bn-BD" sz="2800" dirty="0" smtClean="0">
                  <a:latin typeface="NikoshBAN" pitchFamily="2" charset="0"/>
                  <a:cs typeface="NikoshBAN" pitchFamily="2" charset="0"/>
                </a:rPr>
                <a:t> </a:t>
              </a:r>
            </a:p>
            <a:p>
              <a:r>
                <a:rPr lang="bn-BD" sz="2800" dirty="0" smtClean="0">
                  <a:latin typeface="NikoshBAN" pitchFamily="2" charset="0"/>
                  <a:cs typeface="NikoshBAN" pitchFamily="2" charset="0"/>
                </a:rPr>
                <a:t>বিজ্ঞান</a:t>
              </a:r>
            </a:p>
            <a:p>
              <a:r>
                <a:rPr lang="bn-BD" sz="2800" dirty="0" smtClean="0">
                  <a:latin typeface="NikoshBAN" pitchFamily="2" charset="0"/>
                  <a:cs typeface="NikoshBAN" pitchFamily="2" charset="0"/>
                </a:rPr>
                <a:t>অধ্যা</a:t>
              </a:r>
              <a:r>
                <a:rPr lang="bn-IN" sz="2800" dirty="0" smtClean="0">
                  <a:latin typeface="NikoshBAN" pitchFamily="2" charset="0"/>
                  <a:cs typeface="NikoshBAN" pitchFamily="2" charset="0"/>
                </a:rPr>
                <a:t>য়-</a:t>
              </a:r>
              <a:r>
                <a:rPr lang="en-US" sz="2800" dirty="0">
                  <a:latin typeface="NikoshBAN" pitchFamily="2" charset="0"/>
                  <a:cs typeface="NikoshBAN" pitchFamily="2" charset="0"/>
                </a:rPr>
                <a:t>৬</a:t>
              </a:r>
              <a:r>
                <a:rPr lang="bn-IN" sz="2800" dirty="0" smtClean="0">
                  <a:latin typeface="NikoshBAN" pitchFamily="2" charset="0"/>
                  <a:cs typeface="NikoshBAN" pitchFamily="2" charset="0"/>
                </a:rPr>
                <a:t> </a:t>
              </a:r>
              <a:endParaRPr lang="bn-BD" sz="2800" dirty="0" smtClean="0">
                <a:latin typeface="NikoshBAN" pitchFamily="2" charset="0"/>
                <a:cs typeface="NikoshBAN" pitchFamily="2" charset="0"/>
              </a:endParaRPr>
            </a:p>
            <a:p>
              <a:r>
                <a:rPr lang="bn-BD" sz="2800" dirty="0" smtClean="0">
                  <a:latin typeface="NikoshBAN" pitchFamily="2" charset="0"/>
                  <a:cs typeface="NikoshBAN" pitchFamily="2" charset="0"/>
                </a:rPr>
                <a:t>সময়</a:t>
              </a:r>
              <a:r>
                <a:rPr lang="bn-IN" sz="2800" dirty="0" smtClean="0">
                  <a:latin typeface="NikoshBAN" pitchFamily="2" charset="0"/>
                  <a:cs typeface="NikoshBAN" pitchFamily="2" charset="0"/>
                </a:rPr>
                <a:t>-</a:t>
              </a:r>
              <a:r>
                <a:rPr lang="bn-BD" sz="2800" dirty="0" smtClean="0">
                  <a:latin typeface="NikoshBAN" pitchFamily="2" charset="0"/>
                  <a:cs typeface="NikoshBAN" pitchFamily="2" charset="0"/>
                </a:rPr>
                <a:t>৪৫মি</a:t>
              </a:r>
              <a:r>
                <a:rPr lang="bn-IN" sz="2800" dirty="0" smtClean="0">
                  <a:latin typeface="NikoshBAN" pitchFamily="2" charset="0"/>
                  <a:cs typeface="NikoshBAN" pitchFamily="2" charset="0"/>
                </a:rPr>
                <a:t>নিট</a:t>
              </a:r>
              <a:endParaRPr lang="en-US" sz="2800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6840606" y="2583633"/>
              <a:ext cx="3352800" cy="2246769"/>
            </a:xfrm>
            <a:prstGeom prst="rect">
              <a:avLst/>
            </a:prstGeom>
            <a:noFill/>
          </p:spPr>
          <p:txBody>
            <a:bodyPr wrap="square" rtlCol="0">
              <a:prstTxWarp prst="textPlain">
                <a:avLst/>
              </a:prstTxWarp>
              <a:spAutoFit/>
            </a:bodyPr>
            <a:lstStyle/>
            <a:p>
              <a:pPr algn="ctr"/>
              <a:r>
                <a:rPr lang="bn-BD" sz="2800" dirty="0" smtClean="0">
                  <a:latin typeface="NikoshBAN" pitchFamily="2" charset="0"/>
                  <a:cs typeface="NikoshBAN" pitchFamily="2" charset="0"/>
                </a:rPr>
                <a:t>উপস্থাপনায়</a:t>
              </a:r>
            </a:p>
            <a:p>
              <a:pPr algn="ctr"/>
              <a:r>
                <a:rPr lang="bn-BD" sz="2800" dirty="0" smtClean="0">
                  <a:latin typeface="NikoshBAN" pitchFamily="2" charset="0"/>
                  <a:cs typeface="NikoshBAN" pitchFamily="2" charset="0"/>
                </a:rPr>
                <a:t>আফরোজা নাসরীন  সুলতানা </a:t>
              </a:r>
            </a:p>
            <a:p>
              <a:pPr algn="ctr"/>
              <a:r>
                <a:rPr lang="bn-BD" sz="2800" dirty="0" smtClean="0">
                  <a:latin typeface="NikoshBAN" pitchFamily="2" charset="0"/>
                  <a:cs typeface="NikoshBAN" pitchFamily="2" charset="0"/>
                </a:rPr>
                <a:t>সহকারী শিক্ষিকা</a:t>
              </a:r>
            </a:p>
            <a:p>
              <a:pPr algn="ctr"/>
              <a:r>
                <a:rPr lang="bn-BD" sz="2800" dirty="0" smtClean="0">
                  <a:latin typeface="NikoshBAN" pitchFamily="2" charset="0"/>
                  <a:cs typeface="NikoshBAN" pitchFamily="2" charset="0"/>
                </a:rPr>
                <a:t>রংপুর জিলা স্কুল, রংপুর। </a:t>
              </a:r>
              <a:endParaRPr lang="en-US" sz="2800" dirty="0" smtClean="0">
                <a:latin typeface="NikoshBAN" pitchFamily="2" charset="0"/>
                <a:cs typeface="NikoshBAN" pitchFamily="2" charset="0"/>
              </a:endParaRPr>
            </a:p>
            <a:p>
              <a:endParaRPr lang="en-US" sz="2800" dirty="0"/>
            </a:p>
          </p:txBody>
        </p:sp>
      </p:grpSp>
    </p:spTree>
    <p:extLst>
      <p:ext uri="{BB962C8B-B14F-4D97-AF65-F5344CB8AC3E}">
        <p14:creationId xmlns:p14="http://schemas.microsoft.com/office/powerpoint/2010/main" val="637332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03/04/2017</a:t>
            </a:r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Afroza Nasreen Sultana 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6F22B-7193-474D-8283-30B426CFF6DE}" type="slidenum">
              <a:rPr lang="en-GB" smtClean="0"/>
              <a:t>3</a:t>
            </a:fld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526"/>
          <a:stretch/>
        </p:blipFill>
        <p:spPr>
          <a:xfrm>
            <a:off x="4029887" y="1343849"/>
            <a:ext cx="3578353" cy="378771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858905" y="631171"/>
            <a:ext cx="46686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চিত্রের মৌলের প্রোটন সংখ্যা কত ? </a:t>
            </a:r>
            <a:endParaRPr lang="en-GB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78707" y="642481"/>
            <a:ext cx="97200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তোমরা কী বলতে পারবে মৌলের প্রোটন সংখ্যাকে আর কী নামে ডাকা হয় ? </a:t>
            </a:r>
            <a:endParaRPr lang="en-GB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761664" y="642481"/>
            <a:ext cx="49541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তোমরা ঠিক বলেছ আজ আমরা পড়ব</a:t>
            </a:r>
            <a:endParaRPr lang="en-GB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646242" y="2514429"/>
            <a:ext cx="7184980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8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পারমাণবিক সংখ্যা  </a:t>
            </a:r>
            <a:endParaRPr lang="en-GB" sz="8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2388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7" grpId="0"/>
      <p:bldP spid="7" grpId="1"/>
      <p:bldP spid="8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03/04/2017</a:t>
            </a:r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Afroza Nasreen Sultana 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6F22B-7193-474D-8283-30B426CFF6DE}" type="slidenum">
              <a:rPr lang="en-GB" smtClean="0"/>
              <a:t>4</a:t>
            </a:fld>
            <a:endParaRPr lang="en-GB"/>
          </a:p>
        </p:txBody>
      </p:sp>
      <p:sp>
        <p:nvSpPr>
          <p:cNvPr id="5" name="Rectangle 4"/>
          <p:cNvSpPr/>
          <p:nvPr/>
        </p:nvSpPr>
        <p:spPr>
          <a:xfrm>
            <a:off x="1232021" y="2862856"/>
            <a:ext cx="7072952" cy="707886"/>
          </a:xfrm>
          <a:prstGeom prst="rect">
            <a:avLst/>
          </a:prstGeom>
          <a:gradFill flip="none" rotWithShape="1">
            <a:gsLst>
              <a:gs pos="0">
                <a:srgbClr val="66FF99">
                  <a:tint val="66000"/>
                  <a:satMod val="160000"/>
                </a:srgbClr>
              </a:gs>
              <a:gs pos="50000">
                <a:srgbClr val="66FF99">
                  <a:tint val="44500"/>
                  <a:satMod val="160000"/>
                </a:srgbClr>
              </a:gs>
              <a:gs pos="100000">
                <a:srgbClr val="66FF99">
                  <a:tint val="23500"/>
                  <a:satMod val="160000"/>
                </a:srgbClr>
              </a:gs>
            </a:gsLst>
            <a:lin ang="0" scaled="1"/>
            <a:tileRect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১. পারমাণবিক সংখ্যা ব্যাখ্যা করতে পারবে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30902" y="627234"/>
            <a:ext cx="2438400" cy="1015663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6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শিখনফল </a:t>
            </a:r>
            <a:endParaRPr lang="en-US" sz="6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232021" y="3901717"/>
            <a:ext cx="8048457" cy="707886"/>
          </a:xfrm>
          <a:prstGeom prst="rect">
            <a:avLst/>
          </a:prstGeom>
          <a:gradFill flip="none" rotWithShape="1">
            <a:gsLst>
              <a:gs pos="0">
                <a:srgbClr val="6699FF">
                  <a:tint val="66000"/>
                  <a:satMod val="160000"/>
                </a:srgbClr>
              </a:gs>
              <a:gs pos="50000">
                <a:srgbClr val="6699FF">
                  <a:tint val="44500"/>
                  <a:satMod val="160000"/>
                </a:srgbClr>
              </a:gs>
              <a:gs pos="100000">
                <a:srgbClr val="6699FF">
                  <a:tint val="23500"/>
                  <a:satMod val="160000"/>
                </a:srgbClr>
              </a:gs>
            </a:gsLst>
            <a:lin ang="0" scaled="1"/>
            <a:tileRect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4000" dirty="0" smtClean="0">
                <a:latin typeface="NikoshBAN" pitchFamily="2" charset="0"/>
                <a:cs typeface="NikoshBAN" pitchFamily="2" charset="0"/>
              </a:rPr>
              <a:t>2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.ভরসংখ্যা ব্যাখ্যা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পারবে</a:t>
            </a:r>
            <a:endParaRPr lang="bn-BD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232021" y="1826481"/>
            <a:ext cx="5178136" cy="707886"/>
          </a:xfrm>
          <a:prstGeom prst="rect">
            <a:avLst/>
          </a:prstGeom>
          <a:gradFill flip="none" rotWithShape="1">
            <a:gsLst>
              <a:gs pos="0">
                <a:srgbClr val="00FFCC">
                  <a:tint val="66000"/>
                  <a:satMod val="160000"/>
                </a:srgbClr>
              </a:gs>
              <a:gs pos="50000">
                <a:srgbClr val="00FFCC">
                  <a:tint val="44500"/>
                  <a:satMod val="160000"/>
                </a:srgbClr>
              </a:gs>
              <a:gs pos="100000">
                <a:srgbClr val="00FFCC">
                  <a:tint val="23500"/>
                  <a:satMod val="160000"/>
                </a:srgbClr>
              </a:gs>
            </a:gsLst>
            <a:lin ang="0" scaled="1"/>
            <a:tileRect/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এই </a:t>
            </a:r>
            <a:r>
              <a:rPr lang="bn-BD" sz="4000" dirty="0">
                <a:latin typeface="NikoshBAN" pitchFamily="2" charset="0"/>
                <a:cs typeface="NikoshBAN" pitchFamily="2" charset="0"/>
              </a:rPr>
              <a:t>পাঠ শেষে 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শিক্ষার্থীরা---</a:t>
            </a:r>
          </a:p>
        </p:txBody>
      </p:sp>
      <p:sp>
        <p:nvSpPr>
          <p:cNvPr id="9" name="Rectangle 8"/>
          <p:cNvSpPr/>
          <p:nvPr/>
        </p:nvSpPr>
        <p:spPr>
          <a:xfrm>
            <a:off x="1232021" y="4940578"/>
            <a:ext cx="8853675" cy="707886"/>
          </a:xfrm>
          <a:prstGeom prst="rect">
            <a:avLst/>
          </a:prstGeom>
          <a:gradFill flip="none" rotWithShape="1">
            <a:gsLst>
              <a:gs pos="0">
                <a:srgbClr val="6699FF">
                  <a:tint val="66000"/>
                  <a:satMod val="160000"/>
                </a:srgbClr>
              </a:gs>
              <a:gs pos="50000">
                <a:srgbClr val="6699FF">
                  <a:tint val="44500"/>
                  <a:satMod val="160000"/>
                </a:srgbClr>
              </a:gs>
              <a:gs pos="100000">
                <a:srgbClr val="6699FF">
                  <a:tint val="23500"/>
                  <a:satMod val="160000"/>
                </a:srgbClr>
              </a:gs>
            </a:gsLst>
            <a:lin ang="0" scaled="1"/>
            <a:tileRect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৩.আইসোটোপ ব্যাখ্যা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পারবে</a:t>
            </a:r>
            <a:endParaRPr lang="bn-BD" sz="40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229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03/04/2017</a:t>
            </a:r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Afroza Nasreen Sultana 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6F22B-7193-474D-8283-30B426CFF6DE}" type="slidenum">
              <a:rPr lang="en-GB" smtClean="0"/>
              <a:t>5</a:t>
            </a:fld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0494" y="1623657"/>
            <a:ext cx="3165809" cy="324803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425"/>
          <a:stretch/>
        </p:blipFill>
        <p:spPr>
          <a:xfrm>
            <a:off x="2387103" y="1591224"/>
            <a:ext cx="3021859" cy="292652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2162877" y="763314"/>
                <a:ext cx="8815234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bn-BD" sz="2800" b="1" dirty="0">
                          <a:solidFill>
                            <a:srgbClr val="7030A0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m:t>মৌলের </m:t>
                      </m:r>
                      <m:r>
                        <m:rPr>
                          <m:nor/>
                        </m:rPr>
                        <a:rPr lang="bn-BD" sz="2800" b="1" i="0" dirty="0" smtClean="0">
                          <a:solidFill>
                            <a:srgbClr val="7030A0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m:t>পারমানবিক সংখ্যা থেকে আর </m:t>
                      </m:r>
                      <m:r>
                        <m:rPr>
                          <m:nor/>
                        </m:rPr>
                        <a:rPr lang="en-US" sz="2800" b="1" dirty="0">
                          <a:solidFill>
                            <a:srgbClr val="7030A0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m:t>কী</m:t>
                      </m:r>
                      <m:r>
                        <m:rPr>
                          <m:nor/>
                        </m:rPr>
                        <a:rPr lang="bn-BD" sz="2800" b="1" i="0" dirty="0" smtClean="0">
                          <a:solidFill>
                            <a:srgbClr val="7030A0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m:t> কী তথ্য পাওয়া যায় বলতে পারবে</m:t>
                      </m:r>
                      <m:r>
                        <m:rPr>
                          <m:nor/>
                        </m:rPr>
                        <a:rPr lang="bn-BD" sz="2800" b="1" dirty="0">
                          <a:solidFill>
                            <a:srgbClr val="7030A0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m:t>?</m:t>
                      </m:r>
                    </m:oMath>
                  </m:oMathPara>
                </a14:m>
                <a:endParaRPr lang="en-US" sz="2800" dirty="0">
                  <a:latin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2877" y="763314"/>
                <a:ext cx="8815234" cy="523220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2009575" y="663048"/>
                <a:ext cx="9344225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bn-BD" b="1" dirty="0" smtClean="0">
                    <a:solidFill>
                      <a:srgbClr val="7030A0"/>
                    </a:solidFill>
                    <a:cs typeface="NikoshBAN" panose="02000000000000000000" pitchFamily="2" charset="0"/>
                  </a:rPr>
                  <a:t> </a:t>
                </a:r>
                <a:r>
                  <a:rPr lang="bn-BD" sz="3200" b="1" dirty="0" smtClean="0">
                    <a:solidFill>
                      <a:srgbClr val="7030A0"/>
                    </a:solidFill>
                    <a:cs typeface="NikoshBAN" panose="02000000000000000000" pitchFamily="2" charset="0"/>
                  </a:rPr>
                  <a:t>চিত্রের A</a:t>
                </a:r>
                <a:r>
                  <a:rPr lang="en-US" sz="3200" b="1" dirty="0" smtClean="0">
                    <a:solidFill>
                      <a:srgbClr val="7030A0"/>
                    </a:solidFill>
                    <a:cs typeface="NikoshBAN" panose="02000000000000000000" pitchFamily="2" charset="0"/>
                  </a:rPr>
                  <a:t> ও</a:t>
                </a:r>
                <a:r>
                  <a:rPr lang="bn-BD" sz="3200" b="1" dirty="0" smtClean="0">
                    <a:solidFill>
                      <a:srgbClr val="7030A0"/>
                    </a:solidFill>
                    <a:cs typeface="NikoshBAN" panose="02000000000000000000" pitchFamily="2" charset="0"/>
                  </a:rPr>
                  <a:t> B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bn-BD" sz="3200" b="1" dirty="0">
                        <a:solidFill>
                          <a:srgbClr val="7030A0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rPr>
                      <m:t>পরমাণুতে</m:t>
                    </m:r>
                    <m:r>
                      <m:rPr>
                        <m:nor/>
                      </m:rPr>
                      <a:rPr lang="en-US" sz="3200" b="1" dirty="0">
                        <a:solidFill>
                          <a:srgbClr val="7030A0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rPr>
                      <m:t> কত </m:t>
                    </m:r>
                    <m:r>
                      <m:rPr>
                        <m:nor/>
                      </m:rPr>
                      <a:rPr lang="bn-BD" sz="3200" b="1" dirty="0">
                        <a:solidFill>
                          <a:srgbClr val="7030A0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rPr>
                      <m:t>সংখ্যক ইলেক্ট্রন</m:t>
                    </m:r>
                    <m:r>
                      <m:rPr>
                        <m:nor/>
                      </m:rPr>
                      <a:rPr lang="en-US" sz="3200" b="1" dirty="0">
                        <a:solidFill>
                          <a:srgbClr val="7030A0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rPr>
                      <m:t>,</m:t>
                    </m:r>
                    <m:r>
                      <m:rPr>
                        <m:nor/>
                      </m:rPr>
                      <a:rPr lang="bn-BD" sz="3200" b="1" dirty="0">
                        <a:solidFill>
                          <a:srgbClr val="7030A0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rPr>
                      <m:t> </m:t>
                    </m:r>
                    <m:r>
                      <m:rPr>
                        <m:nor/>
                      </m:rPr>
                      <a:rPr lang="bn-BD" sz="3200" b="1" dirty="0">
                        <a:solidFill>
                          <a:srgbClr val="7030A0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rPr>
                      <m:t>প্রোটন</m:t>
                    </m:r>
                    <m:r>
                      <m:rPr>
                        <m:nor/>
                      </m:rPr>
                      <a:rPr lang="en-US" sz="3200" b="1" dirty="0">
                        <a:solidFill>
                          <a:srgbClr val="7030A0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rPr>
                      <m:t> ও নিউট্রন আছে</m:t>
                    </m:r>
                    <m:r>
                      <m:rPr>
                        <m:nor/>
                      </m:rPr>
                      <a:rPr lang="bn-BD" sz="3200" b="1" i="0" dirty="0" smtClean="0">
                        <a:solidFill>
                          <a:srgbClr val="7030A0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rPr>
                      <m:t> </m:t>
                    </m:r>
                  </m:oMath>
                </a14:m>
                <a:r>
                  <a:rPr lang="en-US" sz="3200" dirty="0">
                    <a:latin typeface="NikoshBAN" panose="02000000000000000000" pitchFamily="2" charset="0"/>
                  </a:rPr>
                  <a:t>? </a:t>
                </a: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9575" y="663048"/>
                <a:ext cx="9344225" cy="584775"/>
              </a:xfrm>
              <a:prstGeom prst="rect">
                <a:avLst/>
              </a:prstGeom>
              <a:blipFill rotWithShape="0">
                <a:blip r:embed="rId5"/>
                <a:stretch>
                  <a:fillRect l="-1109" t="-15625" r="-522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ectangle 9"/>
          <p:cNvSpPr/>
          <p:nvPr/>
        </p:nvSpPr>
        <p:spPr>
          <a:xfrm>
            <a:off x="3714472" y="4619779"/>
            <a:ext cx="49564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4000" b="1" dirty="0">
                <a:cs typeface="NikoshBAN" panose="02000000000000000000" pitchFamily="2" charset="0"/>
              </a:rPr>
              <a:t>A</a:t>
            </a:r>
            <a:endParaRPr lang="en-GB" sz="4000" dirty="0"/>
          </a:p>
        </p:txBody>
      </p:sp>
      <p:sp>
        <p:nvSpPr>
          <p:cNvPr id="11" name="Rectangle 10"/>
          <p:cNvSpPr/>
          <p:nvPr/>
        </p:nvSpPr>
        <p:spPr>
          <a:xfrm>
            <a:off x="8138996" y="4710093"/>
            <a:ext cx="47160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4000" b="1" dirty="0">
                <a:cs typeface="NikoshBAN" panose="02000000000000000000" pitchFamily="2" charset="0"/>
              </a:rPr>
              <a:t>B</a:t>
            </a:r>
            <a:endParaRPr lang="en-GB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2310130" y="708037"/>
                <a:ext cx="7915950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bn-BD" b="1" dirty="0" smtClean="0">
                    <a:solidFill>
                      <a:srgbClr val="7030A0"/>
                    </a:solidFill>
                    <a:cs typeface="NikoshBAN" panose="02000000000000000000" pitchFamily="2" charset="0"/>
                  </a:rPr>
                  <a:t> </a:t>
                </a:r>
                <a:r>
                  <a:rPr lang="bn-BD" sz="3200" b="1" dirty="0" smtClean="0">
                    <a:solidFill>
                      <a:srgbClr val="7030A0"/>
                    </a:solidFill>
                    <a:cs typeface="NikoshBAN" panose="02000000000000000000" pitchFamily="2" charset="0"/>
                  </a:rPr>
                  <a:t>চিত্রের A</a:t>
                </a:r>
                <a:r>
                  <a:rPr lang="en-US" sz="3200" b="1" dirty="0" smtClean="0">
                    <a:solidFill>
                      <a:srgbClr val="7030A0"/>
                    </a:solidFill>
                    <a:cs typeface="NikoshBAN" panose="02000000000000000000" pitchFamily="2" charset="0"/>
                  </a:rPr>
                  <a:t> ও</a:t>
                </a:r>
                <a:r>
                  <a:rPr lang="bn-BD" sz="3200" b="1" dirty="0" smtClean="0">
                    <a:solidFill>
                      <a:srgbClr val="7030A0"/>
                    </a:solidFill>
                    <a:cs typeface="NikoshBAN" panose="02000000000000000000" pitchFamily="2" charset="0"/>
                  </a:rPr>
                  <a:t> B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bn-BD" sz="3200" b="1" dirty="0">
                        <a:solidFill>
                          <a:srgbClr val="7030A0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rPr>
                      <m:t>পরমাণুত ইলেক্ট্রন</m:t>
                    </m:r>
                    <m:r>
                      <m:rPr>
                        <m:nor/>
                      </m:rPr>
                      <a:rPr lang="en-US" sz="3200" b="1" dirty="0">
                        <a:solidFill>
                          <a:srgbClr val="7030A0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rPr>
                      <m:t>,</m:t>
                    </m:r>
                    <m:r>
                      <m:rPr>
                        <m:nor/>
                      </m:rPr>
                      <a:rPr lang="bn-BD" sz="3200" b="1" dirty="0">
                        <a:solidFill>
                          <a:srgbClr val="7030A0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rPr>
                      <m:t> </m:t>
                    </m:r>
                    <m:r>
                      <m:rPr>
                        <m:nor/>
                      </m:rPr>
                      <a:rPr lang="bn-BD" sz="3200" b="1" dirty="0">
                        <a:solidFill>
                          <a:srgbClr val="7030A0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rPr>
                      <m:t>প্রোটন </m:t>
                    </m:r>
                    <m:r>
                      <m:rPr>
                        <m:nor/>
                      </m:rPr>
                      <a:rPr lang="en-US" sz="3200" b="1" i="0" dirty="0" smtClean="0">
                        <a:solidFill>
                          <a:srgbClr val="7030A0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rPr>
                      <m:t>সংখ্যা সমান কেন </m:t>
                    </m:r>
                  </m:oMath>
                </a14:m>
                <a:r>
                  <a:rPr lang="en-US" sz="3200" dirty="0" smtClean="0">
                    <a:latin typeface="NikoshBAN" panose="02000000000000000000" pitchFamily="2" charset="0"/>
                  </a:rPr>
                  <a:t>? </a:t>
                </a:r>
                <a:endParaRPr lang="en-US" sz="3200" dirty="0">
                  <a:latin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0130" y="708037"/>
                <a:ext cx="7915950" cy="584775"/>
              </a:xfrm>
              <a:prstGeom prst="rect">
                <a:avLst/>
              </a:prstGeom>
              <a:blipFill rotWithShape="0">
                <a:blip r:embed="rId6"/>
                <a:stretch>
                  <a:fillRect l="-1309" t="-15625" r="-924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2680425" y="695481"/>
                <a:ext cx="7545655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bn-BD" b="1" dirty="0" smtClean="0">
                    <a:solidFill>
                      <a:srgbClr val="7030A0"/>
                    </a:solidFill>
                    <a:cs typeface="NikoshBAN" panose="02000000000000000000" pitchFamily="2" charset="0"/>
                  </a:rPr>
                  <a:t> </a:t>
                </a:r>
                <a:r>
                  <a:rPr lang="bn-BD" sz="3200" b="1" dirty="0" smtClean="0">
                    <a:solidFill>
                      <a:srgbClr val="7030A0"/>
                    </a:solidFill>
                    <a:cs typeface="NikoshBAN" panose="02000000000000000000" pitchFamily="2" charset="0"/>
                  </a:rPr>
                  <a:t>চিত্রের A</a:t>
                </a:r>
                <a:r>
                  <a:rPr lang="en-US" sz="3200" b="1" dirty="0" smtClean="0">
                    <a:solidFill>
                      <a:srgbClr val="7030A0"/>
                    </a:solidFill>
                    <a:cs typeface="NikoshBAN" panose="02000000000000000000" pitchFamily="2" charset="0"/>
                  </a:rPr>
                  <a:t> ও</a:t>
                </a:r>
                <a:r>
                  <a:rPr lang="bn-BD" sz="3200" b="1" dirty="0" smtClean="0">
                    <a:solidFill>
                      <a:srgbClr val="7030A0"/>
                    </a:solidFill>
                    <a:cs typeface="NikoshBAN" panose="02000000000000000000" pitchFamily="2" charset="0"/>
                  </a:rPr>
                  <a:t> B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bn-BD" sz="3200" b="1" dirty="0">
                        <a:solidFill>
                          <a:srgbClr val="7030A0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rPr>
                      <m:t>পরমাণু</m:t>
                    </m:r>
                    <m:r>
                      <m:rPr>
                        <m:nor/>
                      </m:rPr>
                      <a:rPr lang="bn-BD" sz="3200" b="1" i="0" dirty="0" smtClean="0">
                        <a:solidFill>
                          <a:srgbClr val="7030A0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rPr>
                      <m:t>তে</m:t>
                    </m:r>
                    <m:r>
                      <m:rPr>
                        <m:nor/>
                      </m:rPr>
                      <a:rPr lang="bn-BD" sz="3200" b="1" dirty="0">
                        <a:solidFill>
                          <a:srgbClr val="7030A0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rPr>
                      <m:t> </m:t>
                    </m:r>
                    <m:r>
                      <m:rPr>
                        <m:nor/>
                      </m:rPr>
                      <a:rPr lang="bn-BD" sz="3200" b="1" i="0" dirty="0" smtClean="0">
                        <a:solidFill>
                          <a:srgbClr val="7030A0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rPr>
                      <m:t> পারমাণবিক </m:t>
                    </m:r>
                    <m:r>
                      <m:rPr>
                        <m:nor/>
                      </m:rPr>
                      <a:rPr lang="en-US" sz="3200" b="1" i="0" dirty="0" smtClean="0">
                        <a:solidFill>
                          <a:srgbClr val="7030A0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rPr>
                      <m:t>সংখ্যা</m:t>
                    </m:r>
                    <m:r>
                      <m:rPr>
                        <m:nor/>
                      </m:rPr>
                      <a:rPr lang="bn-BD" sz="3200" b="1" i="0" dirty="0" smtClean="0">
                        <a:solidFill>
                          <a:srgbClr val="7030A0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rPr>
                      <m:t> আছে কী </m:t>
                    </m:r>
                  </m:oMath>
                </a14:m>
                <a:r>
                  <a:rPr lang="en-US" sz="3200" dirty="0" smtClean="0">
                    <a:latin typeface="NikoshBAN" panose="02000000000000000000" pitchFamily="2" charset="0"/>
                  </a:rPr>
                  <a:t>? </a:t>
                </a:r>
                <a:endParaRPr lang="en-US" sz="3200" dirty="0">
                  <a:latin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0425" y="695481"/>
                <a:ext cx="7545655" cy="584775"/>
              </a:xfrm>
              <a:prstGeom prst="rect">
                <a:avLst/>
              </a:prstGeom>
              <a:blipFill rotWithShape="0">
                <a:blip r:embed="rId7"/>
                <a:stretch>
                  <a:fillRect l="-1373" t="-15625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66758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9" grpId="1"/>
      <p:bldP spid="10" grpId="0"/>
      <p:bldP spid="11" grpId="0"/>
      <p:bldP spid="12" grpId="0"/>
      <p:bldP spid="12" grpId="1"/>
      <p:bldP spid="14" grpId="0"/>
      <p:bldP spid="14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03/04/2017</a:t>
            </a:r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Afroza Nasreen Sultana 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6F22B-7193-474D-8283-30B426CFF6DE}" type="slidenum">
              <a:rPr lang="en-GB" smtClean="0"/>
              <a:t>6</a:t>
            </a:fld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1015714" y="720025"/>
                <a:ext cx="10338086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bn-BD" b="1" dirty="0" smtClean="0">
                    <a:solidFill>
                      <a:schemeClr val="tx1"/>
                    </a:solidFill>
                    <a:cs typeface="NikoshBAN" panose="02000000000000000000" pitchFamily="2" charset="0"/>
                  </a:rPr>
                  <a:t> </a:t>
                </a:r>
                <a:r>
                  <a:rPr lang="bn-BD" sz="3200" b="1" dirty="0" smtClean="0">
                    <a:solidFill>
                      <a:schemeClr val="tx1"/>
                    </a:solidFill>
                    <a:cs typeface="NikoshBAN" panose="02000000000000000000" pitchFamily="2" charset="0"/>
                  </a:rPr>
                  <a:t>চিত্রের মৌলের পরমাণুর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bn-BD" sz="3200" b="1" i="0" dirty="0" smtClean="0">
                        <a:solidFill>
                          <a:schemeClr val="tx1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rPr>
                      <m:t> পারমাণবিক </m:t>
                    </m:r>
                    <m:r>
                      <m:rPr>
                        <m:nor/>
                      </m:rPr>
                      <a:rPr lang="en-US" sz="3200" b="1" i="0" dirty="0" smtClean="0">
                        <a:solidFill>
                          <a:schemeClr val="tx1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rPr>
                      <m:t>সংখ্যা</m:t>
                    </m:r>
                    <m:r>
                      <m:rPr>
                        <m:nor/>
                      </m:rPr>
                      <a:rPr lang="bn-BD" sz="3200" b="1" i="0" dirty="0" smtClean="0">
                        <a:solidFill>
                          <a:schemeClr val="tx1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rPr>
                      <m:t> থেকে কী নিউট্রন সংখ্যা জানা যায় </m:t>
                    </m:r>
                  </m:oMath>
                </a14:m>
                <a:r>
                  <a:rPr lang="en-US" sz="3200" dirty="0" smtClean="0">
                    <a:solidFill>
                      <a:schemeClr val="tx1"/>
                    </a:solidFill>
                    <a:latin typeface="NikoshBAN" panose="02000000000000000000" pitchFamily="2" charset="0"/>
                  </a:rPr>
                  <a:t>? </a:t>
                </a:r>
                <a:endParaRPr lang="en-US" sz="3200" dirty="0">
                  <a:solidFill>
                    <a:schemeClr val="tx1"/>
                  </a:solidFill>
                  <a:latin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5714" y="720025"/>
                <a:ext cx="10338086" cy="584775"/>
              </a:xfrm>
              <a:prstGeom prst="rect">
                <a:avLst/>
              </a:prstGeom>
              <a:blipFill rotWithShape="0">
                <a:blip r:embed="rId2"/>
                <a:stretch>
                  <a:fillRect l="-1002" t="-12500" r="-649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" name="Group 8"/>
          <p:cNvGrpSpPr/>
          <p:nvPr/>
        </p:nvGrpSpPr>
        <p:grpSpPr>
          <a:xfrm>
            <a:off x="3880319" y="1449589"/>
            <a:ext cx="3853956" cy="3853956"/>
            <a:chOff x="3950658" y="1154168"/>
            <a:chExt cx="3853956" cy="3853956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50658" y="1154168"/>
              <a:ext cx="3853956" cy="3853956"/>
            </a:xfrm>
            <a:prstGeom prst="rect">
              <a:avLst/>
            </a:prstGeom>
          </p:spPr>
        </p:pic>
        <p:sp>
          <p:nvSpPr>
            <p:cNvPr id="8" name="Oval 7"/>
            <p:cNvSpPr/>
            <p:nvPr/>
          </p:nvSpPr>
          <p:spPr>
            <a:xfrm>
              <a:off x="5659271" y="3081146"/>
              <a:ext cx="502377" cy="210694"/>
            </a:xfrm>
            <a:prstGeom prst="ellipse">
              <a:avLst/>
            </a:prstGeom>
            <a:solidFill>
              <a:srgbClr val="FF77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0" name="Rectangle 9"/>
          <p:cNvSpPr/>
          <p:nvPr/>
        </p:nvSpPr>
        <p:spPr>
          <a:xfrm>
            <a:off x="3150440" y="720024"/>
            <a:ext cx="58817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b="1" dirty="0" smtClean="0">
                <a:cs typeface="NikoshBAN" panose="02000000000000000000" pitchFamily="2" charset="0"/>
              </a:rPr>
              <a:t> </a:t>
            </a:r>
            <a:r>
              <a:rPr lang="bn-BD" sz="3200" b="1" dirty="0" smtClean="0">
                <a:cs typeface="NikoshBAN" panose="02000000000000000000" pitchFamily="2" charset="0"/>
              </a:rPr>
              <a:t>চিত্রের মৌলের পরমাণুর ভর কোথায় থাকে </a:t>
            </a:r>
            <a:r>
              <a:rPr lang="en-US" sz="3200" dirty="0" smtClean="0">
                <a:latin typeface="NikoshBAN" panose="02000000000000000000" pitchFamily="2" charset="0"/>
              </a:rPr>
              <a:t>? </a:t>
            </a:r>
            <a:endParaRPr lang="en-US" sz="3200" dirty="0">
              <a:latin typeface="NikoshBAN" panose="02000000000000000000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954339" y="5245172"/>
            <a:ext cx="189186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নিউক্লিয়াসে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358776" y="752393"/>
            <a:ext cx="365196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3200" b="1" dirty="0" smtClean="0">
                <a:cs typeface="NikoshBAN" panose="02000000000000000000" pitchFamily="2" charset="0"/>
              </a:rPr>
              <a:t>নিউক্লিয়াসে কে কে আছে ? </a:t>
            </a:r>
            <a:endParaRPr lang="en-US" sz="3200" dirty="0">
              <a:latin typeface="NikoshBAN" panose="02000000000000000000" pitchFamily="2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666464" y="5245171"/>
            <a:ext cx="268855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প্রোটন ও নিউট্রন 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083919" y="692353"/>
            <a:ext cx="387958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3200" b="1" dirty="0" smtClean="0">
                <a:cs typeface="NikoshBAN" panose="02000000000000000000" pitchFamily="2" charset="0"/>
              </a:rPr>
              <a:t>পরমাণুর ভর কাদের সমষ্টি ? </a:t>
            </a:r>
            <a:endParaRPr lang="en-US" sz="3200" dirty="0">
              <a:latin typeface="NikoshBAN" panose="02000000000000000000" pitchFamily="2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670070" y="5274358"/>
            <a:ext cx="670728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পরমাণুর ভর =প্রোটনসংখ্যা + নিউট্রন সংখ্যা 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3240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10" grpId="0"/>
      <p:bldP spid="10" grpId="1"/>
      <p:bldP spid="11" grpId="0"/>
      <p:bldP spid="11" grpId="1"/>
      <p:bldP spid="12" grpId="0"/>
      <p:bldP spid="12" grpId="1"/>
      <p:bldP spid="13" grpId="0"/>
      <p:bldP spid="13" grpId="1"/>
      <p:bldP spid="14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03/04/2017</a:t>
            </a:r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Afroza Nasreen Sultana 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6F22B-7193-474D-8283-30B426CFF6DE}" type="slidenum">
              <a:rPr lang="en-GB" smtClean="0"/>
              <a:t>7</a:t>
            </a:fld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782"/>
          <a:stretch/>
        </p:blipFill>
        <p:spPr>
          <a:xfrm>
            <a:off x="298792" y="2347203"/>
            <a:ext cx="2223347" cy="216329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12"/>
          <a:stretch/>
        </p:blipFill>
        <p:spPr>
          <a:xfrm>
            <a:off x="4919935" y="2451560"/>
            <a:ext cx="2025336" cy="199158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153"/>
          <a:stretch/>
        </p:blipFill>
        <p:spPr>
          <a:xfrm>
            <a:off x="2747397" y="2451560"/>
            <a:ext cx="1998606" cy="195457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49" r="16831"/>
          <a:stretch/>
        </p:blipFill>
        <p:spPr>
          <a:xfrm>
            <a:off x="7179451" y="2421322"/>
            <a:ext cx="2141819" cy="210230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5451" y="2392937"/>
            <a:ext cx="2069865" cy="2146173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2591311" y="469912"/>
            <a:ext cx="721596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ব্ল্যাক বোর্ডে  চিত্রের মৌলগুলোর প্রোটন </a:t>
            </a:r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সংখ্যা, ভরসংখ্যা ও নিউট্রন সংখ্যা নির্ণয় কর।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67964" y="469912"/>
            <a:ext cx="22233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একক কাজ :</a:t>
            </a:r>
            <a:endParaRPr lang="en-GB" sz="4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133689" y="930319"/>
            <a:ext cx="12201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সময়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dirty="0" smtClean="0">
                <a:latin typeface="NikoshBAN" panose="02000000000000000000" pitchFamily="2" charset="0"/>
                <a:cs typeface="NikoshBAN" panose="02000000000000000000" pitchFamily="2" charset="0"/>
              </a:rPr>
              <a:t>: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৫ </a:t>
            </a:r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মি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187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03/04/2017</a:t>
            </a:r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Afroza Nasreen Sultana 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6F22B-7193-474D-8283-30B426CFF6DE}" type="slidenum">
              <a:rPr lang="en-GB" smtClean="0"/>
              <a:t>8</a:t>
            </a:fld>
            <a:endParaRPr lang="en-GB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339" y="1585863"/>
            <a:ext cx="7850285" cy="2777793"/>
          </a:xfrm>
          <a:prstGeom prst="rect">
            <a:avLst/>
          </a:prstGeom>
        </p:spPr>
      </p:pic>
      <p:sp>
        <p:nvSpPr>
          <p:cNvPr id="12" name="Oval 11"/>
          <p:cNvSpPr/>
          <p:nvPr/>
        </p:nvSpPr>
        <p:spPr>
          <a:xfrm>
            <a:off x="9387476" y="3234519"/>
            <a:ext cx="432623" cy="457034"/>
          </a:xfrm>
          <a:prstGeom prst="ellipse">
            <a:avLst/>
          </a:prstGeom>
          <a:solidFill>
            <a:srgbClr val="6FCAF0"/>
          </a:solidFill>
          <a:effectLst>
            <a:softEdge rad="0"/>
          </a:effectLst>
          <a:scene3d>
            <a:camera prst="orthographicFront"/>
            <a:lightRig rig="twoPt" dir="t">
              <a:rot lat="0" lon="0" rev="15600000"/>
            </a:lightRig>
          </a:scene3d>
          <a:sp3d prstMaterial="softEdge">
            <a:bevelT w="215900" h="3111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Oval 12"/>
          <p:cNvSpPr/>
          <p:nvPr/>
        </p:nvSpPr>
        <p:spPr>
          <a:xfrm>
            <a:off x="9387476" y="2484381"/>
            <a:ext cx="526485" cy="490177"/>
          </a:xfrm>
          <a:prstGeom prst="ellipse">
            <a:avLst/>
          </a:prstGeom>
          <a:solidFill>
            <a:srgbClr val="AF0066"/>
          </a:solidFill>
          <a:ln>
            <a:noFill/>
          </a:ln>
          <a:effectLst>
            <a:softEdge rad="0"/>
          </a:effectLst>
          <a:scene3d>
            <a:camera prst="orthographicFront"/>
            <a:lightRig rig="twoPt" dir="t">
              <a:rot lat="0" lon="0" rev="15600000"/>
            </a:lightRig>
          </a:scene3d>
          <a:sp3d prstMaterial="softEdge">
            <a:bevelT w="215900" h="3111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Oval 13"/>
          <p:cNvSpPr/>
          <p:nvPr/>
        </p:nvSpPr>
        <p:spPr>
          <a:xfrm>
            <a:off x="9387477" y="3951514"/>
            <a:ext cx="432624" cy="412142"/>
          </a:xfrm>
          <a:prstGeom prst="ellipse">
            <a:avLst/>
          </a:prstGeom>
          <a:solidFill>
            <a:srgbClr val="88C740"/>
          </a:solidFill>
          <a:ln>
            <a:noFill/>
          </a:ln>
          <a:effectLst>
            <a:softEdge rad="0"/>
          </a:effectLst>
          <a:scene3d>
            <a:camera prst="orthographicFront"/>
            <a:lightRig rig="twoPt" dir="t">
              <a:rot lat="0" lon="0" rev="15600000"/>
            </a:lightRig>
          </a:scene3d>
          <a:sp3d prstMaterial="softEdge">
            <a:bevelT w="215900" h="3111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Box 14"/>
          <p:cNvSpPr txBox="1"/>
          <p:nvPr/>
        </p:nvSpPr>
        <p:spPr>
          <a:xfrm>
            <a:off x="10069954" y="2389783"/>
            <a:ext cx="10939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প্রোটন </a:t>
            </a:r>
            <a:endParaRPr lang="en-GB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9982200" y="3234519"/>
            <a:ext cx="12838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নিউট্রন </a:t>
            </a:r>
            <a:endParaRPr lang="en-GB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0069953" y="3871277"/>
            <a:ext cx="13100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ইলেকট্রন </a:t>
            </a:r>
            <a:endParaRPr lang="en-GB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729077" y="654017"/>
            <a:ext cx="502252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3200" b="1" dirty="0" smtClean="0">
                <a:cs typeface="NikoshBAN" panose="02000000000000000000" pitchFamily="2" charset="0"/>
              </a:rPr>
              <a:t>চিত্রগুলোতে কী পার্থক্য দেখতে পাচ্ছ ?</a:t>
            </a:r>
            <a:endParaRPr lang="en-US" sz="3200" dirty="0">
              <a:latin typeface="NikoshBAN" panose="0200000000000000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2209800" y="4852203"/>
                <a:ext cx="6983641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bn-BD" sz="3000" dirty="0" smtClean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m:t>প্রত্যেকটিতে প্রোটন সংখ্যা এক কিন্তু নিউট্রন সংখ্যা ভিন্ন।</m:t>
                      </m:r>
                    </m:oMath>
                  </m:oMathPara>
                </a14:m>
                <a:endParaRPr lang="en-US" sz="3000" dirty="0">
                  <a:solidFill>
                    <a:schemeClr val="tx1"/>
                  </a:solidFill>
                  <a:latin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9800" y="4852203"/>
                <a:ext cx="6983641" cy="553998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4618741" y="484739"/>
                <a:ext cx="2165757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bn-BD" sz="5400" b="0" i="0" dirty="0" smtClean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m:t>আইসোটোপ </m:t>
                      </m:r>
                    </m:oMath>
                  </m:oMathPara>
                </a14:m>
                <a:endParaRPr lang="en-US" sz="5400" dirty="0">
                  <a:solidFill>
                    <a:schemeClr val="tx1"/>
                  </a:solidFill>
                  <a:latin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8741" y="484739"/>
                <a:ext cx="2165757" cy="923330"/>
              </a:xfrm>
              <a:prstGeom prst="rect">
                <a:avLst/>
              </a:prstGeom>
              <a:blipFill rotWithShape="0">
                <a:blip r:embed="rId4"/>
                <a:stretch>
                  <a:fillRect r="-2281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14279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/>
      <p:bldP spid="16" grpId="0"/>
      <p:bldP spid="18" grpId="0"/>
      <p:bldP spid="19" grpId="0"/>
      <p:bldP spid="19" grpId="1"/>
      <p:bldP spid="20" grpId="0"/>
      <p:bldP spid="2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03/04/2017</a:t>
            </a:r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Afroza Nasreen Sultana 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6F22B-7193-474D-8283-30B426CFF6DE}" type="slidenum">
              <a:rPr lang="en-GB" smtClean="0"/>
              <a:t>9</a:t>
            </a:fld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5150845" y="565635"/>
            <a:ext cx="1890310" cy="854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95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মূল্যায়ন:</a:t>
            </a:r>
            <a:endParaRPr lang="en-US" sz="495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13195" y="2687703"/>
            <a:ext cx="916560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শ্রদ্ধেয়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শিক্ষকমন্ডলী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শিখনফলের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সাথে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সামঞ্জস্য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রেখে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ছোট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ছোট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প্রশ্ন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পারেন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।  </a:t>
            </a:r>
            <a:endParaRPr lang="en-GB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9409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</TotalTime>
  <Words>278</Words>
  <Application>Microsoft Office PowerPoint</Application>
  <PresentationFormat>Widescreen</PresentationFormat>
  <Paragraphs>73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NikoshBAN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HP</cp:lastModifiedBy>
  <cp:revision>38</cp:revision>
  <dcterms:created xsi:type="dcterms:W3CDTF">2017-04-03T13:42:29Z</dcterms:created>
  <dcterms:modified xsi:type="dcterms:W3CDTF">2017-04-03T16:51:23Z</dcterms:modified>
</cp:coreProperties>
</file>