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1" r:id="rId3"/>
    <p:sldId id="257" r:id="rId4"/>
    <p:sldId id="263" r:id="rId5"/>
    <p:sldId id="264" r:id="rId6"/>
    <p:sldId id="266" r:id="rId7"/>
    <p:sldId id="267" r:id="rId8"/>
    <p:sldId id="258" r:id="rId9"/>
    <p:sldId id="26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740"/>
    <a:srgbClr val="AF0066"/>
    <a:srgbClr val="6FCAF0"/>
    <a:srgbClr val="FF7777"/>
    <a:srgbClr val="66FF99"/>
    <a:srgbClr val="6699FF"/>
    <a:srgbClr val="FF99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A7DB-2E62-437D-880E-E33B408BB7FC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CE84-D9BE-4A82-B146-C5F44B434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9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62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5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8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2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3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02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6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3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6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03/04/2017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Afroza Nasreen Sultana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১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874827" y="1960224"/>
            <a:ext cx="35086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699" y="122833"/>
            <a:ext cx="1824560" cy="6324216"/>
            <a:chOff x="110699" y="122833"/>
            <a:chExt cx="1824560" cy="63242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66" b="14078"/>
            <a:stretch/>
          </p:blipFill>
          <p:spPr>
            <a:xfrm rot="5400000">
              <a:off x="-510308" y="839374"/>
              <a:ext cx="3162108" cy="17290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66" b="14078"/>
            <a:stretch/>
          </p:blipFill>
          <p:spPr>
            <a:xfrm rot="16200000">
              <a:off x="-605842" y="4001482"/>
              <a:ext cx="3162108" cy="1729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76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07592" y="2341204"/>
            <a:ext cx="44230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79196" y="290356"/>
            <a:ext cx="1059404" cy="6067384"/>
            <a:chOff x="1669010" y="125730"/>
            <a:chExt cx="1059404" cy="60673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6" b="97987" l="17026" r="808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7" r="16092"/>
            <a:stretch/>
          </p:blipFill>
          <p:spPr>
            <a:xfrm>
              <a:off x="1691186" y="125730"/>
              <a:ext cx="1037228" cy="100413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6" b="97987" l="17026" r="808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7" r="16092"/>
            <a:stretch/>
          </p:blipFill>
          <p:spPr>
            <a:xfrm>
              <a:off x="1669010" y="1172444"/>
              <a:ext cx="1037228" cy="10041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6" b="97987" l="17026" r="808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7" r="16092"/>
            <a:stretch/>
          </p:blipFill>
          <p:spPr>
            <a:xfrm>
              <a:off x="1681520" y="2176578"/>
              <a:ext cx="1037228" cy="10041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6" b="97987" l="17026" r="808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7" r="16092"/>
            <a:stretch/>
          </p:blipFill>
          <p:spPr>
            <a:xfrm>
              <a:off x="1681520" y="3180712"/>
              <a:ext cx="1037228" cy="10041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6" b="97987" l="17026" r="808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7" r="16092"/>
            <a:stretch/>
          </p:blipFill>
          <p:spPr>
            <a:xfrm>
              <a:off x="1681520" y="4184846"/>
              <a:ext cx="1037228" cy="10041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6" b="97987" l="17026" r="808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7" r="16092"/>
            <a:stretch/>
          </p:blipFill>
          <p:spPr>
            <a:xfrm>
              <a:off x="1681520" y="5188980"/>
              <a:ext cx="1037228" cy="1004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8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2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337481" y="552655"/>
            <a:ext cx="9666867" cy="5943600"/>
            <a:chOff x="2785397" y="735217"/>
            <a:chExt cx="7848600" cy="5943600"/>
          </a:xfrm>
        </p:grpSpPr>
        <p:sp>
          <p:nvSpPr>
            <p:cNvPr id="5" name="Horizontal Scroll 4"/>
            <p:cNvSpPr/>
            <p:nvPr/>
          </p:nvSpPr>
          <p:spPr>
            <a:xfrm>
              <a:off x="2785397" y="735217"/>
              <a:ext cx="7848600" cy="5943600"/>
            </a:xfrm>
            <a:prstGeom prst="horizontalScroll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8100"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5185698" y="3421039"/>
              <a:ext cx="2743200" cy="158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5834192" y="3382145"/>
              <a:ext cx="1752600" cy="158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5643692" y="3344839"/>
              <a:ext cx="1523206" cy="79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22642" y="2513891"/>
              <a:ext cx="2286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অষ্টম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শ্রে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ণি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অধ্যা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য়-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৪৫মি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40606" y="2583633"/>
              <a:ext cx="3352800" cy="22467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উপস্থাপনায়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আফরোজা নাসরীন  সুলতানা 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সহকারী শিক্ষিকা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রংপুর জিলা স্কুল, রংপুর।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73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6"/>
          <a:stretch/>
        </p:blipFill>
        <p:spPr>
          <a:xfrm>
            <a:off x="4029887" y="1343849"/>
            <a:ext cx="3578353" cy="3787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8905" y="631171"/>
            <a:ext cx="466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মৌলের প্রোটন সংখ্যা কত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8707" y="642481"/>
            <a:ext cx="9720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তোমরা কী বলতে পারবে মৌলের প্রোটন সংখ্যাকে আর কী নামে ডাকা হয়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1664" y="642481"/>
            <a:ext cx="495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ঠিক বলেছ আজ আমরা পড়ব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6242" y="2514429"/>
            <a:ext cx="71849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  </a:t>
            </a:r>
            <a:endParaRPr lang="en-GB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32021" y="2862856"/>
            <a:ext cx="7072952" cy="707886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১. পারমাণবিক সংখ্যা ব্যাখ্যা করতে পারবে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0902" y="627234"/>
            <a:ext cx="2438400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2021" y="3901717"/>
            <a:ext cx="8048457" cy="707886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.ভরসংখ্যা ব্যাখ্যা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2021" y="1826481"/>
            <a:ext cx="5178136" cy="707886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শিক্ষার্থীরা---</a:t>
            </a:r>
          </a:p>
        </p:txBody>
      </p:sp>
      <p:sp>
        <p:nvSpPr>
          <p:cNvPr id="9" name="Rectangle 8"/>
          <p:cNvSpPr/>
          <p:nvPr/>
        </p:nvSpPr>
        <p:spPr>
          <a:xfrm>
            <a:off x="1232021" y="4940578"/>
            <a:ext cx="8853675" cy="707886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৩.আইসোটোপ ব্যাখ্যা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94" y="1623657"/>
            <a:ext cx="3165809" cy="3248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5"/>
          <a:stretch/>
        </p:blipFill>
        <p:spPr>
          <a:xfrm>
            <a:off x="2387103" y="1591224"/>
            <a:ext cx="3021859" cy="2926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62877" y="763314"/>
                <a:ext cx="88152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28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মৌলের </m:t>
                      </m:r>
                      <m:r>
                        <m:rPr>
                          <m:nor/>
                        </m:rPr>
                        <a:rPr lang="bn-BD" sz="2800" b="1" i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পারমানবিক সংখ্যা থেকে আর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কী</m:t>
                      </m:r>
                      <m:r>
                        <m:rPr>
                          <m:nor/>
                        </m:rPr>
                        <a:rPr lang="bn-BD" sz="2800" b="1" i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কী তথ্য পাওয়া যায় বলতে পারবে</m:t>
                      </m:r>
                      <m:r>
                        <m:rPr>
                          <m:nor/>
                        </m:rPr>
                        <a:rPr lang="bn-BD" sz="28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877" y="763314"/>
                <a:ext cx="881523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09575" y="663048"/>
                <a:ext cx="93442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চিত্রের A</a:t>
                </a:r>
                <a:r>
                  <a:rPr lang="en-US" sz="32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ও</a:t>
                </a:r>
                <a:r>
                  <a:rPr lang="bn-BD" sz="32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B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পরমাণুতে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কত </m:t>
                    </m:r>
                    <m:r>
                      <m:rPr>
                        <m:nor/>
                      </m:rPr>
                      <a:rPr lang="bn-BD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সংখ্যক ইলেক্ট্রন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bn-BD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প্রোটন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ও নিউট্রন আছে</m:t>
                    </m:r>
                    <m:r>
                      <m:rPr>
                        <m:nor/>
                      </m:rPr>
                      <a:rPr lang="bn-BD" sz="3200" b="1" i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75" y="663048"/>
                <a:ext cx="9344225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109" t="-15625" r="-52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14472" y="4619779"/>
            <a:ext cx="495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cs typeface="NikoshBAN" panose="02000000000000000000" pitchFamily="2" charset="0"/>
              </a:rPr>
              <a:t>A</a:t>
            </a:r>
            <a:endParaRPr lang="en-GB" sz="4000" dirty="0"/>
          </a:p>
        </p:txBody>
      </p:sp>
      <p:sp>
        <p:nvSpPr>
          <p:cNvPr id="11" name="Rectangle 10"/>
          <p:cNvSpPr/>
          <p:nvPr/>
        </p:nvSpPr>
        <p:spPr>
          <a:xfrm>
            <a:off x="8138996" y="4710093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cs typeface="NikoshBAN" panose="02000000000000000000" pitchFamily="2" charset="0"/>
              </a:rPr>
              <a:t>B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10130" y="708037"/>
                <a:ext cx="7915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চিত্রের A</a:t>
                </a:r>
                <a:r>
                  <a:rPr lang="en-US" sz="32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ও</a:t>
                </a:r>
                <a:r>
                  <a:rPr lang="bn-BD" sz="32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B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পরমাণুত ইলেক্ট্রন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nor/>
                      </m:rPr>
                      <a:rPr lang="bn-BD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প্রোটন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সংখ্যা সমান কেন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</a:rPr>
                  <a:t>? </a:t>
                </a:r>
                <a:endParaRPr lang="en-US" sz="3200" dirty="0"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130" y="708037"/>
                <a:ext cx="7915950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309" t="-15625" r="-92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80425" y="695481"/>
                <a:ext cx="75456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চিত্রের A</a:t>
                </a:r>
                <a:r>
                  <a:rPr lang="en-US" sz="32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ও</a:t>
                </a:r>
                <a:r>
                  <a:rPr lang="bn-BD" sz="3200" b="1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B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পরমাণু</m:t>
                    </m:r>
                    <m:r>
                      <m:rPr>
                        <m:nor/>
                      </m:rPr>
                      <a:rPr lang="bn-BD" sz="3200" b="1" i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তে</m:t>
                    </m:r>
                    <m:r>
                      <m:rPr>
                        <m:nor/>
                      </m:rPr>
                      <a:rPr lang="bn-BD" sz="32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b="1" i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পারমাণবিক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সংখ্যা</m:t>
                    </m:r>
                    <m:r>
                      <m:rPr>
                        <m:nor/>
                      </m:rPr>
                      <a:rPr lang="bn-BD" sz="3200" b="1" i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আছে কী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</a:rPr>
                  <a:t>? </a:t>
                </a:r>
                <a:endParaRPr lang="en-US" sz="3200" dirty="0"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425" y="695481"/>
                <a:ext cx="7545655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373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75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  <p:bldP spid="12" grpId="0"/>
      <p:bldP spid="12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15714" y="720025"/>
                <a:ext cx="103380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চিত্রের মৌলের পরমাণুর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200" b="1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পারমাণবিক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সংখ্যা</m:t>
                    </m:r>
                    <m:r>
                      <m:rPr>
                        <m:nor/>
                      </m:rPr>
                      <a:rPr lang="bn-BD" sz="3200" b="1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থেকে কী নিউট্রন সংখ্যা জানা যায় 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</a:rPr>
                  <a:t>?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14" y="720025"/>
                <a:ext cx="10338086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002" t="-12500" r="-64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880319" y="1449589"/>
            <a:ext cx="3853956" cy="3853956"/>
            <a:chOff x="3950658" y="1154168"/>
            <a:chExt cx="3853956" cy="38539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658" y="1154168"/>
              <a:ext cx="3853956" cy="3853956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5659271" y="3081146"/>
              <a:ext cx="502377" cy="210694"/>
            </a:xfrm>
            <a:prstGeom prst="ellipse">
              <a:avLst/>
            </a:prstGeom>
            <a:solidFill>
              <a:srgbClr val="FF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150440" y="720024"/>
            <a:ext cx="5881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cs typeface="NikoshBAN" panose="02000000000000000000" pitchFamily="2" charset="0"/>
              </a:rPr>
              <a:t>চিত্রের মৌলের পরমাণুর ভর কোথায় থাকে </a:t>
            </a:r>
            <a:r>
              <a:rPr lang="en-US" sz="3200" dirty="0" smtClean="0">
                <a:latin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4339" y="5245172"/>
            <a:ext cx="1891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8776" y="752393"/>
            <a:ext cx="3651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cs typeface="NikoshBAN" panose="02000000000000000000" pitchFamily="2" charset="0"/>
              </a:rPr>
              <a:t>নিউক্লিয়াসে কে কে আছে ? </a:t>
            </a:r>
            <a:endParaRPr lang="en-US" sz="3200" dirty="0">
              <a:latin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6464" y="5245171"/>
            <a:ext cx="2688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 ও নিউট্রন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83919" y="692353"/>
            <a:ext cx="3879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cs typeface="NikoshBAN" panose="02000000000000000000" pitchFamily="2" charset="0"/>
              </a:rPr>
              <a:t>পরমাণুর ভর কাদের সমষ্টি ? </a:t>
            </a:r>
            <a:endParaRPr lang="en-US" sz="3200" dirty="0">
              <a:latin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70070" y="5274358"/>
            <a:ext cx="6707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ভর =প্রোটনসংখ্যা + নিউট্রন সংখ্যা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2"/>
          <a:stretch/>
        </p:blipFill>
        <p:spPr>
          <a:xfrm>
            <a:off x="298792" y="2347203"/>
            <a:ext cx="2223347" cy="2163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>
          <a:xfrm>
            <a:off x="4919935" y="2451560"/>
            <a:ext cx="2025336" cy="199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53"/>
          <a:stretch/>
        </p:blipFill>
        <p:spPr>
          <a:xfrm>
            <a:off x="2747397" y="2451560"/>
            <a:ext cx="1998606" cy="1954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 r="16831"/>
          <a:stretch/>
        </p:blipFill>
        <p:spPr>
          <a:xfrm>
            <a:off x="7179451" y="2421322"/>
            <a:ext cx="2141819" cy="2102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51" y="2392937"/>
            <a:ext cx="2069865" cy="21461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1311" y="469912"/>
            <a:ext cx="7215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ব্ল্যাক বোর্ডে  চিত্রের মৌলগুলোর প্রোটন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সংখ্যা, ভরসংখ্যা ও নিউট্রন সংখ্যা নির্ণয়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964" y="469912"/>
            <a:ext cx="2223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: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3689" y="930319"/>
            <a:ext cx="122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8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39" y="1585863"/>
            <a:ext cx="7850285" cy="277779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387476" y="3234519"/>
            <a:ext cx="432623" cy="457034"/>
          </a:xfrm>
          <a:prstGeom prst="ellipse">
            <a:avLst/>
          </a:prstGeom>
          <a:solidFill>
            <a:srgbClr val="6FCAF0"/>
          </a:solidFill>
          <a:effectLst>
            <a:softEdge rad="0"/>
          </a:effectLst>
          <a:scene3d>
            <a:camera prst="orthographicFront"/>
            <a:lightRig rig="twoPt" dir="t">
              <a:rot lat="0" lon="0" rev="15600000"/>
            </a:lightRig>
          </a:scene3d>
          <a:sp3d prstMaterial="softEdge">
            <a:bevelT w="21590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387476" y="2484381"/>
            <a:ext cx="526485" cy="490177"/>
          </a:xfrm>
          <a:prstGeom prst="ellipse">
            <a:avLst/>
          </a:prstGeom>
          <a:solidFill>
            <a:srgbClr val="AF0066"/>
          </a:solidFill>
          <a:ln>
            <a:noFill/>
          </a:ln>
          <a:effectLst>
            <a:softEdge rad="0"/>
          </a:effectLst>
          <a:scene3d>
            <a:camera prst="orthographicFront"/>
            <a:lightRig rig="twoPt" dir="t">
              <a:rot lat="0" lon="0" rev="15600000"/>
            </a:lightRig>
          </a:scene3d>
          <a:sp3d prstMaterial="softEdge">
            <a:bevelT w="21590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387477" y="3951514"/>
            <a:ext cx="432624" cy="412142"/>
          </a:xfrm>
          <a:prstGeom prst="ellipse">
            <a:avLst/>
          </a:prstGeom>
          <a:solidFill>
            <a:srgbClr val="88C740"/>
          </a:solidFill>
          <a:ln>
            <a:noFill/>
          </a:ln>
          <a:effectLst>
            <a:softEdge rad="0"/>
          </a:effectLst>
          <a:scene3d>
            <a:camera prst="orthographicFront"/>
            <a:lightRig rig="twoPt" dir="t">
              <a:rot lat="0" lon="0" rev="15600000"/>
            </a:lightRig>
          </a:scene3d>
          <a:sp3d prstMaterial="softEdge">
            <a:bevelT w="215900" h="311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069954" y="2389783"/>
            <a:ext cx="1093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82200" y="3234519"/>
            <a:ext cx="128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69953" y="3871277"/>
            <a:ext cx="131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29077" y="654017"/>
            <a:ext cx="5022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cs typeface="NikoshBAN" panose="02000000000000000000" pitchFamily="2" charset="0"/>
              </a:rPr>
              <a:t>চিত্রগুলোতে কী পার্থক্য দেখতে পাচ্ছ ?</a:t>
            </a:r>
            <a:endParaRPr lang="en-US" sz="3200" dirty="0">
              <a:latin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09800" y="4852203"/>
                <a:ext cx="6983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প্রত্যেকটিতে প্রোটন সংখ্যা এক কিন্তু নিউট্রন সংখ্যা ভিন্ন।</m:t>
                      </m:r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852203"/>
                <a:ext cx="6983641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18741" y="484739"/>
                <a:ext cx="21657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5400" b="0" i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আইসোটোপ </m:t>
                      </m:r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41" y="484739"/>
                <a:ext cx="2165757" cy="923330"/>
              </a:xfrm>
              <a:prstGeom prst="rect">
                <a:avLst/>
              </a:prstGeom>
              <a:blipFill rotWithShape="0">
                <a:blip r:embed="rId4"/>
                <a:stretch>
                  <a:fillRect r="-2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2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  <p:bldP spid="19" grpId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03/04/2017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Afroza Nasreen Sultana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F22B-7193-474D-8283-30B426CFF6DE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50845" y="565635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মূল্যায়ন: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195" y="2687703"/>
            <a:ext cx="9165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শিক্ষকমন্ডলী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278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2017-04-03T13:42:29Z</dcterms:created>
  <dcterms:modified xsi:type="dcterms:W3CDTF">2017-04-03T16:51:23Z</dcterms:modified>
</cp:coreProperties>
</file>